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ws.1a-wintergartennrw.de/index.html" TargetMode="External"/><Relationship Id="rId3" Type="http://schemas.openxmlformats.org/officeDocument/2006/relationships/hyperlink" Target="https://aws.1a-wintergartennrw.de/paket-982929756c2b4dc7a4b2d315a50af2a2/warmwintergarten-oder-kaltwintergarten-der-entscheidungsleitfaden-0e0a7483.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Gedanken zum Wintergarten: Der Bauprozess in NRW erklärt</a:t>
            </a:r>
          </a:p>
        </p:txBody>
      </p:sp>
      <p:sp>
        <p:nvSpPr>
          <p:cNvPr id="3" name="Content Placeholder 2"/>
          <p:cNvSpPr>
            <a:spLocks noGrp="1"/>
          </p:cNvSpPr>
          <p:nvPr>
            <p:ph idx="1"/>
          </p:nvPr>
        </p:nvSpPr>
        <p:spPr/>
        <p:txBody>
          <a:bodyPr/>
          <a:lstStyle/>
          <a:p>
            <a:r>
              <a:t>Ein Wintergarten verbindet Haus und Garten zu einem nutzbaren Raum. Ob als ganzjährig beheizter Wohnraum oder als geschützter Platz für die Übergangsjahreszeiten – die Entscheidung beeinflusst Bauweise, Ausstattung und Kosten. Dieser Leitfaden erklärt die Grundlagen, damit Eigentümer in NRW die richtigen Fragen vor einer konkreten Planung oder Anfrage beantworten können.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und Raumtyp früh klären</a:t>
            </a:r>
          </a:p>
        </p:txBody>
      </p:sp>
      <p:sp>
        <p:nvSpPr>
          <p:cNvPr id="3" name="Content Placeholder 2"/>
          <p:cNvSpPr>
            <a:spLocks noGrp="1"/>
          </p:cNvSpPr>
          <p:nvPr>
            <p:ph idx="1"/>
          </p:nvPr>
        </p:nvSpPr>
        <p:spPr/>
        <p:txBody>
          <a:bodyPr/>
          <a:lstStyle/>
          <a:p>
            <a:pPr>
              <a:defRPr sz="1800"/>
            </a:pPr>
            <a:r>
              <a:t>Die erste Frage lautet nicht nach der Form oder dem Material, sondern nach dem Alltag: Wann wird der Raum genutzt, von wie vielen Personen und mit welchen Tätigkeiten? Ein Frühstücksplatz am Morgen hat andere Anforderungen an Blendung und Temperatur als ein Arbeitsplatz oder ein Aufenthaltsraum am Nachmittag. Diese Antworten bestimmen, ob ein Warmwintergarten mit beheizter Gebäudehülle oder ein Kaltwintergarten als saisonaler Wetterschutz sinnvoller ist. Große Pflanzen, häufig geöffnete Türen oder eine offene Verbindung zum Wohnhaus verändern zudem Wärme- und Feuchteverhalten und sollten von Anfang an berücksichtigt werden.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Gebäudehülle als Gesamtsystem verstehen</a:t>
            </a:r>
          </a:p>
        </p:txBody>
      </p:sp>
      <p:sp>
        <p:nvSpPr>
          <p:cNvPr id="3" name="Content Placeholder 2"/>
          <p:cNvSpPr>
            <a:spLocks noGrp="1"/>
          </p:cNvSpPr>
          <p:nvPr>
            <p:ph idx="1"/>
          </p:nvPr>
        </p:nvSpPr>
        <p:spPr/>
        <p:txBody>
          <a:bodyPr/>
          <a:lstStyle/>
          <a:p>
            <a:pPr>
              <a:defRPr sz="1800"/>
            </a:pPr>
            <a:r>
              <a:t>Verglasung, Rahmenprofile, Bodenaufbau und Hausanschluss wirken zusammen. Eine hochwertige Dreifachverglasung entfaltet ihre Wirkung nur, wenn Profile und Anschlüsse denselben Wärmedämmstandard haben. Das Glas im Dach unterscheidet sich zudem in der Beanspruchung von der Seitenverglasung: Als Überkopfverglasung muss es Sicherheitsanforderungen erfüllen, während Seitenflächen je nach Situation Aufgaben bei Absturzsicherung oder Einbruchhemmung übernehmen. Sonnenschutzglas, Lüftungskonzept und die Wahl zwischen festen und öffenbaren Elementen sollten von Anfang an als zusammenwirkende Maßnahmen geplant werden.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Warmwintergarten und Kaltwintergarten im Vergleich</a:t>
            </a:r>
          </a:p>
        </p:txBody>
      </p:sp>
      <p:sp>
        <p:nvSpPr>
          <p:cNvPr id="3" name="Content Placeholder 2"/>
          <p:cNvSpPr>
            <a:spLocks noGrp="1"/>
          </p:cNvSpPr>
          <p:nvPr>
            <p:ph idx="1"/>
          </p:nvPr>
        </p:nvSpPr>
        <p:spPr/>
        <p:txBody>
          <a:bodyPr/>
          <a:lstStyle/>
          <a:p>
            <a:pPr>
              <a:defRPr sz="1800"/>
            </a:pPr>
            <a:r>
              <a:t>Ein Warmwintergarten ist als beheizter Wohnraum konzipiert. Das bedeutet: Bodenaufbau mit Dämmung, wärmedämmende Profile, eine entsprechende Verglasung und ein dauerhaft dichter Anschluss an das Haus. Ohne diese gemeinsame Planung von Hülle und Heizung entsteht kein zuverlässiger Wohnraum. Ein Kaltwintergarten bietet Wetterschutz und nutzbare Fläche in den wärmeren Monaten, verändert aber das Raumklima des angrenzenden Wohnraums und bringt wechselnde Temperaturen sowie mögliche Kondensatbildung mit sich. Beide Typen erfordern eine sichere Gründung, ein Tragwerk und eine kontrollierte Entwässerung – der Unterschied liegt im Dämmstandard.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Grundstück und Baurecht prüfen</a:t>
            </a:r>
          </a:p>
        </p:txBody>
      </p:sp>
      <p:sp>
        <p:nvSpPr>
          <p:cNvPr id="3" name="Content Placeholder 2"/>
          <p:cNvSpPr>
            <a:spLocks noGrp="1"/>
          </p:cNvSpPr>
          <p:nvPr>
            <p:ph idx="1"/>
          </p:nvPr>
        </p:nvSpPr>
        <p:spPr/>
        <p:txBody>
          <a:bodyPr/>
          <a:lstStyle/>
          <a:p>
            <a:pPr>
              <a:defRPr sz="1800"/>
            </a:pPr>
            <a:r>
              <a:t>Vor dem Entwurf helfen Bestandsdaten dabei, realistische Varianten zu entwickeln. Dazu gehören die Grundstücksgröße, die Lage zur Nachbargrenze, die vorhandene Bausubstanz und die örtlichen Bau-FAQ. In NRW sind Terrassenüberdachungen und Wintergärten in den kommunalen Vorschriften behandelt. Eine Skizze mit Lage, Größe, Grenzabständen und Hausanschluss ist der erste Schritt, um Genehmigungsfragen einzuschätzen. Ein bereits vorhandenes Dach oder ein bestehender Glasanbau verändert die Ausgangslage und sollte vor einer neuen Nutzungszusage geprüft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Angebote richtig einordnen</a:t>
            </a:r>
          </a:p>
        </p:txBody>
      </p:sp>
      <p:sp>
        <p:nvSpPr>
          <p:cNvPr id="3" name="Content Placeholder 2"/>
          <p:cNvSpPr>
            <a:spLocks noGrp="1"/>
          </p:cNvSpPr>
          <p:nvPr>
            <p:ph idx="1"/>
          </p:nvPr>
        </p:nvSpPr>
        <p:spPr/>
        <p:txBody>
          <a:bodyPr/>
          <a:lstStyle/>
          <a:p>
            <a:pPr>
              <a:defRPr sz="1800"/>
            </a:pPr>
            <a:r>
              <a:t>Zwei Wintergärten mit gleicher Grundfläche sind nicht automatisch vergleichbar. Eine breite Hausöffnung, ein aufwendiger Fassadeanschluss, große Spannweiten oder viele Öffnungselemente verändern den konstruktiven Aufwand. Der Bodenaufbau eines beheizten Raums unterscheidet sich deutlich von dem eines Kaltwintergartens. Ein vollständiges Angebot enthält daher neben der Konstruktion auch Fundament, Anschlüsse, Entwässerung und gegebenenfalls die Anpassung der Haustechnik. Eine Budgetplanung, die nur den Quadratmeterpreis betrachtet, berücksichtigt diese Unterschiede nicht.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Nutzungsprofil zur Anfrage</a:t>
            </a:r>
          </a:p>
        </p:txBody>
      </p:sp>
      <p:sp>
        <p:nvSpPr>
          <p:cNvPr id="3" name="Content Placeholder 2"/>
          <p:cNvSpPr>
            <a:spLocks noGrp="1"/>
          </p:cNvSpPr>
          <p:nvPr>
            <p:ph idx="1"/>
          </p:nvPr>
        </p:nvSpPr>
        <p:spPr/>
        <p:txBody>
          <a:bodyPr/>
          <a:lstStyle/>
          <a:p>
            <a:pPr>
              <a:defRPr sz="1800"/>
            </a:pPr>
            <a:r>
              <a:t>Wer Nutzung und Grundstück dokumentiert, bevor ein Angebot eingeholt wird, kann Zuständigkeiten und Varianten besser beurteilen. Eine Liste mit erforderlichen, wünschenswerten und offenen Punkten hilft dabei, Prioritäten zu setzen. Eine niedrige Schwelle kann für die tägliche Nutzung unverzichtbar sein, während die Profilfarbe zunächst offenbleiben kann. Eine große Dachverglasung ist ein Wunsch mit Folgen für Sonneneintrag, Reinigung und Tragwerk – diese Folgen sollten vor dem Entwurf sichtbar sein. Erst mit diesem Profil lassen sich Angebote vollständig und vergleichbar anfordern.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Planungshinweise</a:t>
            </a:r>
          </a:p>
        </p:txBody>
      </p:sp>
      <p:sp>
        <p:nvSpPr>
          <p:cNvPr id="3" name="Content Placeholder 2"/>
          <p:cNvSpPr>
            <a:spLocks noGrp="1"/>
          </p:cNvSpPr>
          <p:nvPr>
            <p:ph idx="1"/>
          </p:nvPr>
        </p:nvSpPr>
        <p:spPr/>
        <p:txBody>
          <a:bodyPr/>
          <a:lstStyle/>
          <a:p>
            <a:r>
              <a:rPr sz="1800">
                <a:hlinkClick r:id="rId2"/>
              </a:rPr>
              <a:t>Wintergarten NRW: Wohnraum, Kaltwintergarten &amp; Sanierung</a:t>
            </a:r>
          </a:p>
          <a:p>
            <a:r>
              <a:rPr sz="1800">
                <a:hlinkClick r:id="rId3"/>
              </a:rPr>
              <a:t>Warmwintergarten oder Kaltwintergarten: Der Entscheidungsleitfaden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